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82" r:id="rId25"/>
  </p:sldIdLst>
  <p:sldSz cx="12192000" cy="6858000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IXKNsAezO6TN1jXtft6agIgaa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modell kiterjeszthető </a:t>
            </a:r>
            <a:r>
              <a:rPr lang="hu-HU" i="1" dirty="0"/>
              <a:t>átprogramozható áramkörökkel</a:t>
            </a:r>
            <a:r>
              <a:rPr lang="hu-HU" dirty="0"/>
              <a:t>, amelyek lehetővé teszik az </a:t>
            </a:r>
            <a:r>
              <a:rPr lang="hu-HU" dirty="0" err="1"/>
              <a:t>amőbotok</a:t>
            </a:r>
            <a:r>
              <a:rPr lang="hu-HU" dirty="0"/>
              <a:t> közötti gyors kommunikációt.</a:t>
            </a:r>
            <a:br>
              <a:rPr lang="hu-HU" dirty="0"/>
            </a:br>
            <a:r>
              <a:rPr lang="hu-HU" dirty="0"/>
              <a:t>Az áramkörök segítségével az információ azonnal továbbítható a csatlakoztatott </a:t>
            </a:r>
            <a:r>
              <a:rPr lang="hu-HU" dirty="0" err="1"/>
              <a:t>amőbotok</a:t>
            </a:r>
            <a:r>
              <a:rPr lang="hu-HU" dirty="0"/>
              <a:t> között. </a:t>
            </a:r>
            <a:br>
              <a:rPr lang="hu-HU" dirty="0"/>
            </a:br>
            <a:r>
              <a:rPr lang="hu-HU" dirty="0"/>
              <a:t>Ez jelentősen felgyorsít alapvető problémákat, mint a vezetőválasztás, alakfelismerés és energiaelosztás.</a:t>
            </a:r>
            <a:endParaRPr dirty="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Egy adott tengely mentén elhelyezkedő amőbotok azonosítása.</a:t>
            </a:r>
            <a:br>
              <a:rPr lang="hu-HU"/>
            </a:br>
            <a:r>
              <a:rPr lang="hu-HU"/>
              <a:t>Az adott szerkezet legmagasabban elhelyezkedő amőbotjának megtalálása.</a:t>
            </a:r>
            <a:br>
              <a:rPr lang="hu-HU"/>
            </a:br>
            <a:r>
              <a:rPr lang="hu-HU"/>
              <a:t>Egy határ amőbotokat tartalmazó ciklus kialakítása.</a:t>
            </a:r>
            <a:br>
              <a:rPr lang="hu-HU"/>
            </a:br>
            <a:r>
              <a:rPr lang="hu-HU"/>
              <a:t>Az amőbotok kapcsolati hálójának megszervezése.</a:t>
            </a:r>
            <a:br>
              <a:rPr lang="hu-HU"/>
            </a:br>
            <a:r>
              <a:rPr lang="hu-HU"/>
              <a:t>Az amőbaszerkezet szimmetriáinak azonosítása.</a:t>
            </a:r>
            <a:endParaRPr/>
          </a:p>
        </p:txBody>
      </p:sp>
      <p:sp>
        <p:nvSpPr>
          <p:cNvPr id="166" name="Google Shape;1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ámakép képaláírással">
  <p:cSld name="Panorámakép képaláíráss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képaláírás">
  <p:cSld name="Cím és képaláírá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ézet képaláírással">
  <p:cSld name="Idézet képaláíráss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98" name="Google Shape;98;p3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3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évkártya">
  <p:cSld name="Névkárty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hasáb">
  <p:cSld name="3 hasáb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3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3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éphasáb">
  <p:cSld name="3 képhasáb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3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3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3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3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3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3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3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hu-HU" sz="4800" b="1" dirty="0"/>
              <a:t>The </a:t>
            </a:r>
            <a:r>
              <a:rPr lang="hu-HU" sz="4800" b="1" dirty="0" err="1"/>
              <a:t>Structural</a:t>
            </a:r>
            <a:r>
              <a:rPr lang="hu-HU" sz="4800" b="1" dirty="0"/>
              <a:t> </a:t>
            </a:r>
            <a:r>
              <a:rPr lang="hu-HU" sz="4800" b="1" dirty="0" err="1"/>
              <a:t>Power</a:t>
            </a:r>
            <a:r>
              <a:rPr lang="hu-HU" sz="4800" b="1" dirty="0"/>
              <a:t> of </a:t>
            </a:r>
            <a:r>
              <a:rPr lang="hu-HU" sz="4800" b="1" dirty="0" err="1"/>
              <a:t>Reconfigurable</a:t>
            </a:r>
            <a:r>
              <a:rPr lang="hu-HU" sz="4800" b="1" dirty="0"/>
              <a:t> </a:t>
            </a:r>
            <a:r>
              <a:rPr lang="hu-HU" sz="4800" b="1" dirty="0" err="1"/>
              <a:t>Circuits</a:t>
            </a:r>
            <a:r>
              <a:rPr lang="hu-HU" sz="4800" b="1" dirty="0"/>
              <a:t/>
            </a:r>
            <a:br>
              <a:rPr lang="hu-HU" sz="4800" b="1" dirty="0"/>
            </a:br>
            <a:r>
              <a:rPr lang="hu-HU" sz="4800" b="1" dirty="0"/>
              <a:t>in the </a:t>
            </a:r>
            <a:r>
              <a:rPr lang="hu-HU" sz="4800" b="1" dirty="0" err="1"/>
              <a:t>Amoebot</a:t>
            </a:r>
            <a:r>
              <a:rPr lang="hu-HU" sz="4800" b="1" dirty="0"/>
              <a:t> </a:t>
            </a:r>
            <a:r>
              <a:rPr lang="hu-HU" sz="4800" b="1" dirty="0" err="1"/>
              <a:t>Model</a:t>
            </a:r>
            <a:endParaRPr sz="4800" dirty="0"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1154955" y="621429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hu-HU"/>
              <a:t>KÉSZÍTETTE: BÉRES GÁBOR KRISTÓF, TÓTH BOTOND, WERNER BENDEGÚZ</a:t>
            </a:r>
            <a:endParaRPr/>
          </a:p>
        </p:txBody>
      </p:sp>
      <p:sp>
        <p:nvSpPr>
          <p:cNvPr id="153" name="Google Shape;153;p1"/>
          <p:cNvSpPr txBox="1"/>
          <p:nvPr/>
        </p:nvSpPr>
        <p:spPr>
          <a:xfrm>
            <a:off x="1154955" y="4729280"/>
            <a:ext cx="8825658" cy="98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hu-HU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Átprogramozható Áramkörök Szerkezeti Ereje az Amőba Modellben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Azonosítók lánc mentén - azonosítók</a:t>
            </a:r>
            <a:endParaRPr/>
          </a:p>
        </p:txBody>
      </p:sp>
      <p:sp>
        <p:nvSpPr>
          <p:cNvPr id="219" name="Google Shape;219;p10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Minden körben minden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az egyik áramkörén kap jelzést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Elsődleges áramkör: 0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Másodlagos áramkör: 1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Minden jelzés egy bit, visszafele kell jegyezni: (x</a:t>
            </a:r>
            <a:r>
              <a:rPr lang="hu-HU" baseline="-25000" dirty="0"/>
              <a:t>k−1</a:t>
            </a:r>
            <a:r>
              <a:rPr lang="hu-HU" dirty="0"/>
              <a:t>​,...,x</a:t>
            </a:r>
            <a:r>
              <a:rPr lang="hu-HU" baseline="-25000" dirty="0"/>
              <a:t>0</a:t>
            </a:r>
            <a:r>
              <a:rPr lang="hu-HU" dirty="0"/>
              <a:t>​), x</a:t>
            </a:r>
            <a:r>
              <a:rPr lang="hu-HU" baseline="-25000" dirty="0"/>
              <a:t>i </a:t>
            </a:r>
            <a:r>
              <a:rPr lang="hu-HU" dirty="0"/>
              <a:t>körben 1 vagy 0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k az iterációk száma ( 0 ≤ i &lt; k )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Példa: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014" y="4564588"/>
            <a:ext cx="3400900" cy="19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4943319" y="4635421"/>
            <a:ext cx="39954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	1	0	1	0</a:t>
            </a:r>
            <a:endParaRPr dirty="0"/>
          </a:p>
        </p:txBody>
      </p:sp>
      <p:sp>
        <p:nvSpPr>
          <p:cNvPr id="222" name="Google Shape;222;p10"/>
          <p:cNvSpPr txBox="1"/>
          <p:nvPr/>
        </p:nvSpPr>
        <p:spPr>
          <a:xfrm>
            <a:off x="4943318" y="5330756"/>
            <a:ext cx="42473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	11	00	01	10</a:t>
            </a:r>
            <a:endParaRPr dirty="0"/>
          </a:p>
        </p:txBody>
      </p:sp>
      <p:sp>
        <p:nvSpPr>
          <p:cNvPr id="223" name="Google Shape;223;p10"/>
          <p:cNvSpPr txBox="1"/>
          <p:nvPr/>
        </p:nvSpPr>
        <p:spPr>
          <a:xfrm>
            <a:off x="4943318" y="5968558"/>
            <a:ext cx="4508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110	111	000	001	010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Azonosítók lánc mentén - bitek</a:t>
            </a:r>
            <a:endParaRPr/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Kettes komplemens ábrázolás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Pozitív és 0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000: 0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001: 1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010: 2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Negatív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bitek invertálása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1 hozzáadása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111 -&gt; 000 -&gt; 001: -1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/>
              <a:t>110 -&gt; 001 -&gt; 010: -2</a:t>
            </a:r>
            <a:endParaRPr/>
          </a:p>
        </p:txBody>
      </p:sp>
      <p:sp>
        <p:nvSpPr>
          <p:cNvPr id="230" name="Google Shape;230;p11"/>
          <p:cNvSpPr txBox="1"/>
          <p:nvPr/>
        </p:nvSpPr>
        <p:spPr>
          <a:xfrm>
            <a:off x="3937518" y="4597016"/>
            <a:ext cx="4148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	1	0	1	0</a:t>
            </a:r>
            <a:endParaRPr dirty="0"/>
          </a:p>
        </p:txBody>
      </p:sp>
      <p:sp>
        <p:nvSpPr>
          <p:cNvPr id="231" name="Google Shape;231;p11"/>
          <p:cNvSpPr txBox="1"/>
          <p:nvPr/>
        </p:nvSpPr>
        <p:spPr>
          <a:xfrm>
            <a:off x="3872204" y="5223169"/>
            <a:ext cx="4316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	11	00	01	10</a:t>
            </a:r>
            <a:endParaRPr dirty="0"/>
          </a:p>
        </p:txBody>
      </p:sp>
      <p:sp>
        <p:nvSpPr>
          <p:cNvPr id="232" name="Google Shape;232;p11"/>
          <p:cNvSpPr txBox="1"/>
          <p:nvPr/>
        </p:nvSpPr>
        <p:spPr>
          <a:xfrm>
            <a:off x="3778898" y="5849322"/>
            <a:ext cx="43075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110	111	000	001	010</a:t>
            </a:r>
            <a:endParaRPr dirty="0"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6410" y="4442858"/>
            <a:ext cx="3400900" cy="19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Térbeli azonosítók</a:t>
            </a:r>
            <a:endParaRPr/>
          </a:p>
        </p:txBody>
      </p:sp>
      <p:sp>
        <p:nvSpPr>
          <p:cNvPr id="239" name="Google Shape;239;p12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Adott egy d irány és egy egy 90°-al elforgatott d’ irány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pl.: d=E -&gt; d’=N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Diszjunkt csíkokra partícionálás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Minden csík ismeri az elődjét és utódját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Csíkok összekötése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1867" y="4122066"/>
            <a:ext cx="5796704" cy="259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Térbeli azonosítók</a:t>
            </a:r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Adott egy d irány és egy egy 90°-al elforgatott d’ irány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pl.: d=E -&gt; d’=N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Diszjunkt csíkokra partícionálás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Minden csík ismeri az elődjét és utódját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Csíkok összekötése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PASC algoritmus a csíkok halmazán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2956" y="4112338"/>
            <a:ext cx="5796704" cy="259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75" y="4112338"/>
            <a:ext cx="5979425" cy="242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Stripe problem</a:t>
            </a:r>
            <a:endParaRPr sz="4000"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Probléma: Egy adott u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és X tengely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 dirty="0"/>
              <a:t>Összes, a tengelyes áthaladó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meghatározása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Fontos a konfliktusok elkerüléséhez, gyors alakváltás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PASC algoritmus megoldja</a:t>
            </a:r>
            <a:endParaRPr dirty="0"/>
          </a:p>
        </p:txBody>
      </p:sp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991" y="3525966"/>
            <a:ext cx="7620031" cy="255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Globális maximum probléma</a:t>
            </a:r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body" idx="1"/>
          </p:nvPr>
        </p:nvSpPr>
        <p:spPr>
          <a:xfrm>
            <a:off x="749029" y="1527244"/>
            <a:ext cx="10359957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Probléma: Egy adott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halmaz globális maximumának meghatározása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PASC algoritmus által kiosztott azonosítók meghatározzák a szélsőértékeket egy tengely mentén</a:t>
            </a:r>
            <a:endParaRPr dirty="0"/>
          </a:p>
        </p:txBody>
      </p:sp>
      <p:pic>
        <p:nvPicPr>
          <p:cNvPr id="262" name="Google Shape;2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003" y="3193019"/>
            <a:ext cx="5068007" cy="229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Icycle</a:t>
            </a:r>
            <a:r>
              <a:rPr lang="hu-HU" dirty="0" smtClean="0"/>
              <a:t> múltévi eredmények</a:t>
            </a:r>
            <a:endParaRPr lang="hu-HU" dirty="0"/>
          </a:p>
        </p:txBody>
      </p:sp>
      <p:pic>
        <p:nvPicPr>
          <p:cNvPr id="10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4078" y="2041677"/>
            <a:ext cx="5775649" cy="3636832"/>
          </a:xfrm>
          <a:prstGeom prst="rect">
            <a:avLst/>
          </a:prstGeom>
          <a:ln/>
        </p:spPr>
      </p:pic>
      <p:pic>
        <p:nvPicPr>
          <p:cNvPr id="11" name="image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46237" y="2041675"/>
            <a:ext cx="6012645" cy="3636834"/>
          </a:xfrm>
          <a:prstGeom prst="rect">
            <a:avLst/>
          </a:prstGeom>
          <a:ln/>
        </p:spPr>
      </p:pic>
      <p:sp>
        <p:nvSpPr>
          <p:cNvPr id="12" name="Szövegdoboz 11"/>
          <p:cNvSpPr txBox="1"/>
          <p:nvPr/>
        </p:nvSpPr>
        <p:spPr>
          <a:xfrm>
            <a:off x="4762357" y="232954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O(n^3)</a:t>
            </a:r>
            <a:endParaRPr lang="hu-HU" dirty="0"/>
          </a:p>
        </p:txBody>
      </p:sp>
      <p:sp>
        <p:nvSpPr>
          <p:cNvPr id="13" name="Szövegdoboz 12"/>
          <p:cNvSpPr txBox="1"/>
          <p:nvPr/>
        </p:nvSpPr>
        <p:spPr>
          <a:xfrm>
            <a:off x="2665762" y="465364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O(n^2)</a:t>
            </a:r>
            <a:endParaRPr lang="hu-HU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11422237" y="204390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625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15625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2971800" y="5409502"/>
            <a:ext cx="697691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8829675" y="5484176"/>
            <a:ext cx="697691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329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1278" y="1609140"/>
            <a:ext cx="11429066" cy="39825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2028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5130" y="427092"/>
            <a:ext cx="9404723" cy="1400530"/>
          </a:xfrm>
        </p:spPr>
        <p:txBody>
          <a:bodyPr/>
          <a:lstStyle/>
          <a:p>
            <a:r>
              <a:rPr lang="hu-HU" dirty="0" err="1" smtClean="0"/>
              <a:t>Stripe</a:t>
            </a:r>
            <a:r>
              <a:rPr lang="hu-HU" dirty="0" smtClean="0"/>
              <a:t> eredmények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3" y="1602325"/>
            <a:ext cx="4646074" cy="46460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36" y="1602325"/>
            <a:ext cx="4461636" cy="46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2" y="1266129"/>
            <a:ext cx="4934639" cy="498227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77" y="1304234"/>
            <a:ext cx="488700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Bevezetés az amőbamodellbe</a:t>
            </a:r>
            <a:endParaRPr/>
          </a:p>
        </p:txBody>
      </p:sp>
      <p:sp>
        <p:nvSpPr>
          <p:cNvPr id="160" name="Google Shape;160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Az amőbamodell egy programozható anyagot ír le, amely apró, robotikus egységekből (</a:t>
            </a:r>
            <a:r>
              <a:rPr lang="hu-HU" i="1"/>
              <a:t>amőbotokból</a:t>
            </a:r>
            <a:r>
              <a:rPr lang="hu-HU"/>
              <a:t>) áll.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Ezek az egységek egy végtelen háromszög rácsra helyezkednek el, és képesek mozogni tágulás és összehúzódás révén.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 cél a kollektív viselkedés vizsgálata és optimalizálása.</a:t>
            </a:r>
            <a:endParaRPr/>
          </a:p>
        </p:txBody>
      </p:sp>
      <p:pic>
        <p:nvPicPr>
          <p:cNvPr id="161" name="Google Shape;161;p2" descr="Programmable matter | MIT News | Massachusetts Institute of Techn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2" y="4103700"/>
            <a:ext cx="3516553" cy="23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 descr="Programmable Matter – Giving Shape to Imagin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6948" y="4136430"/>
            <a:ext cx="4050910" cy="22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3" y="1313760"/>
            <a:ext cx="4963218" cy="496321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530" y="1256602"/>
            <a:ext cx="4991797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7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8911" y="-3588"/>
            <a:ext cx="9404723" cy="1400530"/>
          </a:xfrm>
        </p:spPr>
        <p:txBody>
          <a:bodyPr/>
          <a:lstStyle/>
          <a:p>
            <a:r>
              <a:rPr lang="hu-HU" dirty="0" smtClean="0"/>
              <a:t>Global maxima eredmények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" y="696677"/>
            <a:ext cx="3332949" cy="334564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93" y="3351591"/>
            <a:ext cx="3531438" cy="334657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599" y="793035"/>
            <a:ext cx="3352413" cy="334611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30" y="3252377"/>
            <a:ext cx="3729783" cy="3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2" y="65941"/>
            <a:ext cx="3847589" cy="36569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05" y="2977245"/>
            <a:ext cx="3810449" cy="376723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092" y="0"/>
            <a:ext cx="3782384" cy="361014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322" y="3202112"/>
            <a:ext cx="3441035" cy="34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3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51116"/>
            <a:ext cx="3514674" cy="360426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89" y="3088433"/>
            <a:ext cx="3750906" cy="365993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47" y="51116"/>
            <a:ext cx="3602194" cy="36933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923" y="3088433"/>
            <a:ext cx="3459267" cy="36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9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hu-HU" sz="6000"/>
              <a:t>Köszönjük a figyelmet!</a:t>
            </a:r>
            <a:endParaRPr sz="6000"/>
          </a:p>
        </p:txBody>
      </p:sp>
      <p:sp>
        <p:nvSpPr>
          <p:cNvPr id="366" name="Google Shape;366;p20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Fő kutatási kérdések a cikkben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Stripe problem vagy Csík probléma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Globális maximum probléma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Csontváz-probléma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Spanning tree létrehozása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Szimmetria detektálás</a:t>
            </a: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6196" y="2052918"/>
            <a:ext cx="5432421" cy="224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Alkalmazások és jelentőség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Az amőbamodell és az átprogramozható áramkörök </a:t>
            </a:r>
            <a:r>
              <a:rPr lang="hu-HU" b="1"/>
              <a:t>gyors alakváltásra</a:t>
            </a:r>
            <a:r>
              <a:rPr lang="hu-HU"/>
              <a:t>, </a:t>
            </a:r>
            <a:r>
              <a:rPr lang="hu-HU" b="1"/>
              <a:t>energiahatékony adatátvitelre</a:t>
            </a:r>
            <a:r>
              <a:rPr lang="hu-HU"/>
              <a:t>, és </a:t>
            </a:r>
            <a:r>
              <a:rPr lang="hu-HU" b="1"/>
              <a:t>szerkezeti monitorozásra</a:t>
            </a:r>
            <a:r>
              <a:rPr lang="hu-HU"/>
              <a:t> használhatók.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/>
              <a:t>Az új megközelítések </a:t>
            </a:r>
            <a:r>
              <a:rPr lang="hu-HU" b="1"/>
              <a:t>polilogaritmikus időbonyolultságot</a:t>
            </a:r>
            <a:r>
              <a:rPr lang="hu-HU"/>
              <a:t> érnek el, jelentős teljesítményjavulást kínálva.</a:t>
            </a:r>
            <a:endParaRPr/>
          </a:p>
        </p:txBody>
      </p:sp>
      <p:sp>
        <p:nvSpPr>
          <p:cNvPr id="177" name="Google Shape;177;p4" descr="https://www.researchgate.net/profile/Vijay-Kalyani/publication/281555104/figure/fig12/AS:391572400164866@1470369543066/Showing-shape-shifting-programmable-matter-catoms-in-action_Q320.jp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1226" y="3854802"/>
            <a:ext cx="2719748" cy="2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 descr="Robotic programmable ma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5657" y="3977516"/>
            <a:ext cx="4627660" cy="260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Modell felépülése</a:t>
            </a: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body" idx="1"/>
          </p:nvPr>
        </p:nvSpPr>
        <p:spPr>
          <a:xfrm>
            <a:off x="749030" y="1527244"/>
            <a:ext cx="9300823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Végtelen háromszög gráf rács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Helyi mozgások (összehúzódás, tágulás)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Minden csúcson legfeljebb 1 </a:t>
            </a:r>
            <a:r>
              <a:rPr lang="hu-HU" dirty="0" err="1" smtClean="0"/>
              <a:t>amoebot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Közös irány orientáció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Minden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 err="1"/>
              <a:t>összehúzodott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 err="1"/>
              <a:t>Összefüggőek</a:t>
            </a:r>
            <a:endParaRPr dirty="0"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733" y="1527244"/>
            <a:ext cx="2287975" cy="253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Áramköri kiterjesztés</a:t>
            </a:r>
            <a:endParaRPr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1"/>
          </p:nvPr>
        </p:nvSpPr>
        <p:spPr>
          <a:xfrm>
            <a:off x="749030" y="1527244"/>
            <a:ext cx="9300823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Külső kapcsolatok: Minden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között k db él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Csapok egységesek (k ≥ 1)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Csapkészlet felosztása </a:t>
            </a:r>
            <a:r>
              <a:rPr lang="hu-HU" dirty="0" err="1"/>
              <a:t>diszjunkt</a:t>
            </a:r>
            <a:r>
              <a:rPr lang="hu-HU" dirty="0"/>
              <a:t> halmazokra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Áramkörök alakulnak ki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Primitív jelküldés partíciókon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Hatszögletű mozaik</a:t>
            </a:r>
            <a:endParaRPr dirty="0"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0739" y="1326294"/>
            <a:ext cx="2114845" cy="27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6307" y="4206649"/>
            <a:ext cx="1895740" cy="224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hu-HU"/>
              <a:t>PASC algoritmus</a:t>
            </a:r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749030" y="1527244"/>
            <a:ext cx="9300823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Láncok -&gt; </a:t>
            </a:r>
            <a:r>
              <a:rPr lang="hu-HU" dirty="0" err="1" smtClean="0"/>
              <a:t>amoebotok</a:t>
            </a:r>
            <a:r>
              <a:rPr lang="hu-HU" dirty="0" smtClean="0"/>
              <a:t> </a:t>
            </a:r>
            <a:r>
              <a:rPr lang="hu-HU" dirty="0"/>
              <a:t>rendezett sorozata (</a:t>
            </a:r>
            <a:r>
              <a:rPr lang="hu-HU" dirty="0" err="1"/>
              <a:t>u</a:t>
            </a:r>
            <a:r>
              <a:rPr lang="hu-HU" baseline="-25000" dirty="0" err="1"/>
              <a:t>i</a:t>
            </a:r>
            <a:r>
              <a:rPr lang="hu-HU" dirty="0"/>
              <a:t> és u</a:t>
            </a:r>
            <a:r>
              <a:rPr lang="hu-HU" baseline="-25000" dirty="0"/>
              <a:t>i+1</a:t>
            </a:r>
            <a:r>
              <a:rPr lang="hu-HU" dirty="0"/>
              <a:t> szomszédok)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Vezetőválasztás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Lánc meghatározása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Algoritmus célja: azonosítók kiszámítása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10968715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Azonosítók lánc mentén - előkészületek</a:t>
            </a:r>
            <a:endParaRPr/>
          </a:p>
        </p:txBody>
      </p:sp>
      <p:sp>
        <p:nvSpPr>
          <p:cNvPr id="206" name="Google Shape;206;p8"/>
          <p:cNvSpPr txBox="1">
            <a:spLocks noGrp="1"/>
          </p:cNvSpPr>
          <p:nvPr>
            <p:ph type="body" idx="1"/>
          </p:nvPr>
        </p:nvSpPr>
        <p:spPr>
          <a:xfrm>
            <a:off x="749030" y="1527244"/>
            <a:ext cx="9300823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Referencia </a:t>
            </a:r>
            <a:r>
              <a:rPr lang="hu-HU" dirty="0" err="1" smtClean="0"/>
              <a:t>amoebot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Minden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aktív vagy passzív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Két áramkör létrehozása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Elsődleges és másodlagos partíció halmaz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Összekötés: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 dirty="0"/>
              <a:t>Aktív: elsődleges -&gt; elődje másodlagos</a:t>
            </a:r>
            <a:br>
              <a:rPr lang="hu-HU" dirty="0"/>
            </a:br>
            <a:r>
              <a:rPr lang="hu-HU" dirty="0"/>
              <a:t>           </a:t>
            </a:r>
            <a:r>
              <a:rPr lang="hu-HU" dirty="0" err="1"/>
              <a:t>másodlagos</a:t>
            </a:r>
            <a:r>
              <a:rPr lang="hu-HU" dirty="0"/>
              <a:t> -&gt; elődje elsődleges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hu-HU" dirty="0"/>
              <a:t>Passzív: elsődleges -&gt; elődje elsődleges</a:t>
            </a:r>
            <a:br>
              <a:rPr lang="hu-HU" dirty="0"/>
            </a:br>
            <a:r>
              <a:rPr lang="hu-HU" dirty="0"/>
              <a:t>              másodlagos -&gt; elődje másodlagos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hu-HU" sz="4000"/>
              <a:t>Azonosítók lánc mentén - folyamat</a:t>
            </a:r>
            <a:endParaRPr/>
          </a:p>
        </p:txBody>
      </p:sp>
      <p:sp>
        <p:nvSpPr>
          <p:cNvPr id="212" name="Google Shape;212;p9"/>
          <p:cNvSpPr txBox="1">
            <a:spLocks noGrp="1"/>
          </p:cNvSpPr>
          <p:nvPr>
            <p:ph type="body" idx="1"/>
          </p:nvPr>
        </p:nvSpPr>
        <p:spPr>
          <a:xfrm>
            <a:off x="749030" y="1527244"/>
            <a:ext cx="11442970" cy="472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Referencia </a:t>
            </a:r>
            <a:r>
              <a:rPr lang="hu-HU" dirty="0" err="1" smtClean="0"/>
              <a:t>amoebot</a:t>
            </a:r>
            <a:r>
              <a:rPr lang="hu-HU" dirty="0" smtClean="0"/>
              <a:t> </a:t>
            </a:r>
            <a:r>
              <a:rPr lang="hu-HU" dirty="0"/>
              <a:t>aktíválja az elsődleges áramkört (jelzés)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Aki a másodlagoson kapott jelzést, a 2.körben a másodlagoson jelez, majd </a:t>
            </a:r>
            <a:r>
              <a:rPr lang="hu-HU" dirty="0" err="1"/>
              <a:t>passszív</a:t>
            </a:r>
            <a:r>
              <a:rPr lang="hu-HU" dirty="0"/>
              <a:t> lesz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hu-HU" dirty="0"/>
              <a:t>Addig tart, amíg a 2.kör csendes</a:t>
            </a:r>
            <a:endParaRPr dirty="0"/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521" y="3887822"/>
            <a:ext cx="6468378" cy="284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667</Words>
  <Application>Microsoft Office PowerPoint</Application>
  <PresentationFormat>Szélesvásznú</PresentationFormat>
  <Paragraphs>109</Paragraphs>
  <Slides>24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Noto Sans Symbols</vt:lpstr>
      <vt:lpstr>Century Gothic</vt:lpstr>
      <vt:lpstr>Calibri</vt:lpstr>
      <vt:lpstr>Arial</vt:lpstr>
      <vt:lpstr>Ion</vt:lpstr>
      <vt:lpstr>The Structural Power of Reconfigurable Circuits in the Amoebot Model</vt:lpstr>
      <vt:lpstr>Bevezetés az amőbamodellbe</vt:lpstr>
      <vt:lpstr>Fő kutatási kérdések a cikkben</vt:lpstr>
      <vt:lpstr>Alkalmazások és jelentőség</vt:lpstr>
      <vt:lpstr>Modell felépülése</vt:lpstr>
      <vt:lpstr>Áramköri kiterjesztés</vt:lpstr>
      <vt:lpstr>PASC algoritmus</vt:lpstr>
      <vt:lpstr>Azonosítók lánc mentén - előkészületek</vt:lpstr>
      <vt:lpstr>Azonosítók lánc mentén - folyamat</vt:lpstr>
      <vt:lpstr>Azonosítók lánc mentén - azonosítók</vt:lpstr>
      <vt:lpstr>Azonosítók lánc mentén - bitek</vt:lpstr>
      <vt:lpstr>Térbeli azonosítók</vt:lpstr>
      <vt:lpstr>Térbeli azonosítók</vt:lpstr>
      <vt:lpstr>Stripe problem</vt:lpstr>
      <vt:lpstr>Globális maximum probléma</vt:lpstr>
      <vt:lpstr>Icycle múltévi eredmények</vt:lpstr>
      <vt:lpstr>PowerPoint-bemutató</vt:lpstr>
      <vt:lpstr>Stripe eredmények</vt:lpstr>
      <vt:lpstr>PowerPoint-bemutató</vt:lpstr>
      <vt:lpstr>PowerPoint-bemutató</vt:lpstr>
      <vt:lpstr>Global maxima eredmények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Structural Power of Reconfigurable Circuits in the Amoebot Model</dc:title>
  <dc:creator>Béres Gábor Kristóf</dc:creator>
  <cp:lastModifiedBy>LENOVO</cp:lastModifiedBy>
  <cp:revision>7</cp:revision>
  <dcterms:created xsi:type="dcterms:W3CDTF">2025-03-06T18:10:40Z</dcterms:created>
  <dcterms:modified xsi:type="dcterms:W3CDTF">2025-05-06T14:29:35Z</dcterms:modified>
</cp:coreProperties>
</file>